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6" r:id="rId2"/>
    <p:sldId id="348" r:id="rId3"/>
    <p:sldId id="327" r:id="rId4"/>
    <p:sldId id="328" r:id="rId5"/>
    <p:sldId id="329" r:id="rId6"/>
    <p:sldId id="336" r:id="rId7"/>
    <p:sldId id="339" r:id="rId8"/>
    <p:sldId id="338" r:id="rId9"/>
    <p:sldId id="330" r:id="rId10"/>
    <p:sldId id="342" r:id="rId11"/>
    <p:sldId id="343" r:id="rId12"/>
    <p:sldId id="344" r:id="rId13"/>
    <p:sldId id="345" r:id="rId14"/>
    <p:sldId id="346" r:id="rId15"/>
    <p:sldId id="33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F9F226-AC05-D547-BA51-47EC210705BC}" type="doc">
      <dgm:prSet loTypeId="urn:microsoft.com/office/officeart/2005/8/layout/gear1" loCatId="relationship" qsTypeId="urn:microsoft.com/office/officeart/2005/8/quickstyle/3D5" qsCatId="3D" csTypeId="urn:microsoft.com/office/officeart/2005/8/colors/accent1_2" csCatId="accent1" phldr="1"/>
      <dgm:spPr/>
    </dgm:pt>
    <dgm:pt modelId="{C28A1C90-7CE5-5B40-A55C-914B093C650C}">
      <dgm:prSet phldrT="[Text]" custT="1"/>
      <dgm:spPr/>
      <dgm:t>
        <a:bodyPr/>
        <a:lstStyle/>
        <a:p>
          <a:r>
            <a:rPr lang="en-US" sz="2400" b="0" dirty="0" smtClean="0">
              <a:solidFill>
                <a:srgbClr val="FF0000"/>
              </a:solidFill>
            </a:rPr>
            <a:t>Trial for Change</a:t>
          </a:r>
          <a:endParaRPr lang="en-US" sz="2400" b="0" dirty="0">
            <a:solidFill>
              <a:srgbClr val="FF0000"/>
            </a:solidFill>
          </a:endParaRPr>
        </a:p>
      </dgm:t>
    </dgm:pt>
    <dgm:pt modelId="{10AFFCFF-CAF5-DC4E-B03C-ECB59D386568}" type="parTrans" cxnId="{8817BAEC-DEF1-2C44-B023-F5419B4130ED}">
      <dgm:prSet/>
      <dgm:spPr/>
      <dgm:t>
        <a:bodyPr/>
        <a:lstStyle/>
        <a:p>
          <a:endParaRPr lang="en-US" sz="1100"/>
        </a:p>
      </dgm:t>
    </dgm:pt>
    <dgm:pt modelId="{DBEC1E06-F543-FF41-9C99-C43E67C311E2}" type="sibTrans" cxnId="{8817BAEC-DEF1-2C44-B023-F5419B4130ED}">
      <dgm:prSet/>
      <dgm:spPr/>
      <dgm:t>
        <a:bodyPr/>
        <a:lstStyle/>
        <a:p>
          <a:endParaRPr lang="en-US" sz="1100" dirty="0"/>
        </a:p>
      </dgm:t>
    </dgm:pt>
    <dgm:pt modelId="{7FEA3E04-3858-F143-9B34-95A4CF9C6D0C}">
      <dgm:prSet phldrT="[Text]" custT="1"/>
      <dgm:spPr/>
      <dgm:t>
        <a:bodyPr/>
        <a:lstStyle/>
        <a:p>
          <a:r>
            <a:rPr lang="en-US" sz="1200" b="0" dirty="0" smtClean="0">
              <a:solidFill>
                <a:schemeClr val="tx1"/>
              </a:solidFill>
            </a:rPr>
            <a:t>Compulsion</a:t>
          </a:r>
          <a:endParaRPr lang="en-US" sz="1200" b="0" dirty="0">
            <a:solidFill>
              <a:schemeClr val="tx1"/>
            </a:solidFill>
          </a:endParaRPr>
        </a:p>
      </dgm:t>
    </dgm:pt>
    <dgm:pt modelId="{683AEE7F-4FCB-3141-80FA-A26F0C3F84BA}" type="parTrans" cxnId="{3828B660-D596-E144-9386-D9A6047BE276}">
      <dgm:prSet/>
      <dgm:spPr/>
      <dgm:t>
        <a:bodyPr/>
        <a:lstStyle/>
        <a:p>
          <a:endParaRPr lang="en-US" sz="1100"/>
        </a:p>
      </dgm:t>
    </dgm:pt>
    <dgm:pt modelId="{1062EA32-4949-6D4C-BCA9-3DA4C2F1860B}" type="sibTrans" cxnId="{3828B660-D596-E144-9386-D9A6047BE276}">
      <dgm:prSet/>
      <dgm:spPr/>
      <dgm:t>
        <a:bodyPr/>
        <a:lstStyle/>
        <a:p>
          <a:endParaRPr lang="en-US" sz="1100" dirty="0"/>
        </a:p>
      </dgm:t>
    </dgm:pt>
    <dgm:pt modelId="{8C237EC2-9546-7340-83C0-CD2D3B3D03FA}">
      <dgm:prSet phldrT="[Text]" custT="1"/>
      <dgm:spPr/>
      <dgm:t>
        <a:bodyPr/>
        <a:lstStyle/>
        <a:p>
          <a:r>
            <a:rPr lang="en-US" sz="1600" b="0" dirty="0" smtClean="0">
              <a:solidFill>
                <a:schemeClr val="tx1"/>
              </a:solidFill>
            </a:rPr>
            <a:t>Support</a:t>
          </a:r>
          <a:endParaRPr lang="en-US" sz="1600" b="0" dirty="0">
            <a:solidFill>
              <a:schemeClr val="tx1"/>
            </a:solidFill>
          </a:endParaRPr>
        </a:p>
      </dgm:t>
    </dgm:pt>
    <dgm:pt modelId="{C8EAC446-2686-7248-9241-9E113679130A}" type="sibTrans" cxnId="{4B57ECB0-C013-0747-ADA5-38D02945CD66}">
      <dgm:prSet/>
      <dgm:spPr/>
      <dgm:t>
        <a:bodyPr/>
        <a:lstStyle/>
        <a:p>
          <a:endParaRPr lang="en-US" sz="1100" dirty="0"/>
        </a:p>
      </dgm:t>
    </dgm:pt>
    <dgm:pt modelId="{946D1944-2DC3-214D-A3C6-8C6A7E6FD7E9}" type="parTrans" cxnId="{4B57ECB0-C013-0747-ADA5-38D02945CD66}">
      <dgm:prSet/>
      <dgm:spPr/>
      <dgm:t>
        <a:bodyPr/>
        <a:lstStyle/>
        <a:p>
          <a:endParaRPr lang="en-US" sz="1100"/>
        </a:p>
      </dgm:t>
    </dgm:pt>
    <dgm:pt modelId="{524CE356-6AC8-9E43-B7D3-BE33466664EE}" type="pres">
      <dgm:prSet presAssocID="{95F9F226-AC05-D547-BA51-47EC210705B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ED4D9D8-9507-DF4B-BDEA-E33E19D13F1F}" type="pres">
      <dgm:prSet presAssocID="{C28A1C90-7CE5-5B40-A55C-914B093C650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7FEBE-7064-9E4E-96E8-01F66ECE3F19}" type="pres">
      <dgm:prSet presAssocID="{C28A1C90-7CE5-5B40-A55C-914B093C650C}" presName="gear1srcNode" presStyleLbl="node1" presStyleIdx="0" presStyleCnt="3"/>
      <dgm:spPr/>
      <dgm:t>
        <a:bodyPr/>
        <a:lstStyle/>
        <a:p>
          <a:endParaRPr lang="en-US"/>
        </a:p>
      </dgm:t>
    </dgm:pt>
    <dgm:pt modelId="{C6E113D0-BE84-E941-A9D7-39907EFD7D83}" type="pres">
      <dgm:prSet presAssocID="{C28A1C90-7CE5-5B40-A55C-914B093C650C}" presName="gear1dstNode" presStyleLbl="node1" presStyleIdx="0" presStyleCnt="3"/>
      <dgm:spPr/>
      <dgm:t>
        <a:bodyPr/>
        <a:lstStyle/>
        <a:p>
          <a:endParaRPr lang="en-US"/>
        </a:p>
      </dgm:t>
    </dgm:pt>
    <dgm:pt modelId="{23AD1246-D4CF-DD4F-A017-E80533C74550}" type="pres">
      <dgm:prSet presAssocID="{7FEA3E04-3858-F143-9B34-95A4CF9C6D0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96FC0-612D-DD44-A6A6-06A3E5937FBF}" type="pres">
      <dgm:prSet presAssocID="{7FEA3E04-3858-F143-9B34-95A4CF9C6D0C}" presName="gear2srcNode" presStyleLbl="node1" presStyleIdx="1" presStyleCnt="3"/>
      <dgm:spPr/>
      <dgm:t>
        <a:bodyPr/>
        <a:lstStyle/>
        <a:p>
          <a:endParaRPr lang="en-US"/>
        </a:p>
      </dgm:t>
    </dgm:pt>
    <dgm:pt modelId="{D7242348-B85A-FB49-B209-2181E713B8F5}" type="pres">
      <dgm:prSet presAssocID="{7FEA3E04-3858-F143-9B34-95A4CF9C6D0C}" presName="gear2dstNode" presStyleLbl="node1" presStyleIdx="1" presStyleCnt="3"/>
      <dgm:spPr/>
      <dgm:t>
        <a:bodyPr/>
        <a:lstStyle/>
        <a:p>
          <a:endParaRPr lang="en-US"/>
        </a:p>
      </dgm:t>
    </dgm:pt>
    <dgm:pt modelId="{22A48068-AC8F-2240-98CD-E063FF8F95A7}" type="pres">
      <dgm:prSet presAssocID="{8C237EC2-9546-7340-83C0-CD2D3B3D03FA}" presName="gear3" presStyleLbl="node1" presStyleIdx="2" presStyleCnt="3" custLinFactNeighborX="39583" custLinFactNeighborY="17555"/>
      <dgm:spPr/>
      <dgm:t>
        <a:bodyPr/>
        <a:lstStyle/>
        <a:p>
          <a:endParaRPr lang="en-US"/>
        </a:p>
      </dgm:t>
    </dgm:pt>
    <dgm:pt modelId="{ED3C5914-DE9F-834A-8942-03F4A13F773E}" type="pres">
      <dgm:prSet presAssocID="{8C237EC2-9546-7340-83C0-CD2D3B3D03F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E549C-3AB9-9247-BF7D-E7D4D8442176}" type="pres">
      <dgm:prSet presAssocID="{8C237EC2-9546-7340-83C0-CD2D3B3D03FA}" presName="gear3srcNode" presStyleLbl="node1" presStyleIdx="2" presStyleCnt="3"/>
      <dgm:spPr/>
      <dgm:t>
        <a:bodyPr/>
        <a:lstStyle/>
        <a:p>
          <a:endParaRPr lang="en-US"/>
        </a:p>
      </dgm:t>
    </dgm:pt>
    <dgm:pt modelId="{1EA4046A-2576-0746-BB7A-90FCC468D026}" type="pres">
      <dgm:prSet presAssocID="{8C237EC2-9546-7340-83C0-CD2D3B3D03FA}" presName="gear3dstNode" presStyleLbl="node1" presStyleIdx="2" presStyleCnt="3"/>
      <dgm:spPr/>
      <dgm:t>
        <a:bodyPr/>
        <a:lstStyle/>
        <a:p>
          <a:endParaRPr lang="en-US"/>
        </a:p>
      </dgm:t>
    </dgm:pt>
    <dgm:pt modelId="{DF22D628-D63E-434D-808C-74C2FB13033A}" type="pres">
      <dgm:prSet presAssocID="{DBEC1E06-F543-FF41-9C99-C43E67C311E2}" presName="connector1" presStyleLbl="sibTrans2D1" presStyleIdx="0" presStyleCnt="3" custFlipVert="1"/>
      <dgm:spPr/>
      <dgm:t>
        <a:bodyPr/>
        <a:lstStyle/>
        <a:p>
          <a:endParaRPr lang="en-US"/>
        </a:p>
      </dgm:t>
    </dgm:pt>
    <dgm:pt modelId="{16F0AAF7-8BDB-4240-80D1-210DF23AE514}" type="pres">
      <dgm:prSet presAssocID="{1062EA32-4949-6D4C-BCA9-3DA4C2F1860B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06D0654-5F70-7944-A919-1B03E0A354DA}" type="pres">
      <dgm:prSet presAssocID="{C8EAC446-2686-7248-9241-9E113679130A}" presName="connector3" presStyleLbl="sibTrans2D1" presStyleIdx="2" presStyleCnt="3" custLinFactNeighborX="42904" custLinFactNeighborY="7636"/>
      <dgm:spPr/>
      <dgm:t>
        <a:bodyPr/>
        <a:lstStyle/>
        <a:p>
          <a:endParaRPr lang="en-US"/>
        </a:p>
      </dgm:t>
    </dgm:pt>
  </dgm:ptLst>
  <dgm:cxnLst>
    <dgm:cxn modelId="{2C9A974F-9B90-45F2-A84C-B1EFEA615774}" type="presOf" srcId="{8C237EC2-9546-7340-83C0-CD2D3B3D03FA}" destId="{ED3C5914-DE9F-834A-8942-03F4A13F773E}" srcOrd="1" destOrd="0" presId="urn:microsoft.com/office/officeart/2005/8/layout/gear1"/>
    <dgm:cxn modelId="{62D8A10F-1D43-47A1-931D-BBE100CD59AE}" type="presOf" srcId="{8C237EC2-9546-7340-83C0-CD2D3B3D03FA}" destId="{22A48068-AC8F-2240-98CD-E063FF8F95A7}" srcOrd="0" destOrd="0" presId="urn:microsoft.com/office/officeart/2005/8/layout/gear1"/>
    <dgm:cxn modelId="{4FC493DF-A2C7-4521-8E40-11907C5B53F5}" type="presOf" srcId="{C28A1C90-7CE5-5B40-A55C-914B093C650C}" destId="{C6E113D0-BE84-E941-A9D7-39907EFD7D83}" srcOrd="2" destOrd="0" presId="urn:microsoft.com/office/officeart/2005/8/layout/gear1"/>
    <dgm:cxn modelId="{46884BCF-E3DE-4358-95CA-B62121842409}" type="presOf" srcId="{8C237EC2-9546-7340-83C0-CD2D3B3D03FA}" destId="{76EE549C-3AB9-9247-BF7D-E7D4D8442176}" srcOrd="2" destOrd="0" presId="urn:microsoft.com/office/officeart/2005/8/layout/gear1"/>
    <dgm:cxn modelId="{C37CF05F-35F1-4B84-8FDB-B4E5839919CF}" type="presOf" srcId="{DBEC1E06-F543-FF41-9C99-C43E67C311E2}" destId="{DF22D628-D63E-434D-808C-74C2FB13033A}" srcOrd="0" destOrd="0" presId="urn:microsoft.com/office/officeart/2005/8/layout/gear1"/>
    <dgm:cxn modelId="{8817BAEC-DEF1-2C44-B023-F5419B4130ED}" srcId="{95F9F226-AC05-D547-BA51-47EC210705BC}" destId="{C28A1C90-7CE5-5B40-A55C-914B093C650C}" srcOrd="0" destOrd="0" parTransId="{10AFFCFF-CAF5-DC4E-B03C-ECB59D386568}" sibTransId="{DBEC1E06-F543-FF41-9C99-C43E67C311E2}"/>
    <dgm:cxn modelId="{9CDA9333-F176-4F9A-B4E9-241D1CF51C0E}" type="presOf" srcId="{C8EAC446-2686-7248-9241-9E113679130A}" destId="{506D0654-5F70-7944-A919-1B03E0A354DA}" srcOrd="0" destOrd="0" presId="urn:microsoft.com/office/officeart/2005/8/layout/gear1"/>
    <dgm:cxn modelId="{3792B557-5825-4CB0-9AE9-610F29408D8B}" type="presOf" srcId="{1062EA32-4949-6D4C-BCA9-3DA4C2F1860B}" destId="{16F0AAF7-8BDB-4240-80D1-210DF23AE514}" srcOrd="0" destOrd="0" presId="urn:microsoft.com/office/officeart/2005/8/layout/gear1"/>
    <dgm:cxn modelId="{878C4226-37B8-4A39-A856-606FCDC6822C}" type="presOf" srcId="{8C237EC2-9546-7340-83C0-CD2D3B3D03FA}" destId="{1EA4046A-2576-0746-BB7A-90FCC468D026}" srcOrd="3" destOrd="0" presId="urn:microsoft.com/office/officeart/2005/8/layout/gear1"/>
    <dgm:cxn modelId="{4B57ECB0-C013-0747-ADA5-38D02945CD66}" srcId="{95F9F226-AC05-D547-BA51-47EC210705BC}" destId="{8C237EC2-9546-7340-83C0-CD2D3B3D03FA}" srcOrd="2" destOrd="0" parTransId="{946D1944-2DC3-214D-A3C6-8C6A7E6FD7E9}" sibTransId="{C8EAC446-2686-7248-9241-9E113679130A}"/>
    <dgm:cxn modelId="{EE530C4C-667F-4C4C-97C1-0643674E5E3D}" type="presOf" srcId="{C28A1C90-7CE5-5B40-A55C-914B093C650C}" destId="{64E7FEBE-7064-9E4E-96E8-01F66ECE3F19}" srcOrd="1" destOrd="0" presId="urn:microsoft.com/office/officeart/2005/8/layout/gear1"/>
    <dgm:cxn modelId="{AB0430FD-8B91-4545-B36D-8C54A68C44E6}" type="presOf" srcId="{7FEA3E04-3858-F143-9B34-95A4CF9C6D0C}" destId="{98396FC0-612D-DD44-A6A6-06A3E5937FBF}" srcOrd="1" destOrd="0" presId="urn:microsoft.com/office/officeart/2005/8/layout/gear1"/>
    <dgm:cxn modelId="{689ADC75-3311-4902-AC88-78C5F9D3BFE2}" type="presOf" srcId="{7FEA3E04-3858-F143-9B34-95A4CF9C6D0C}" destId="{23AD1246-D4CF-DD4F-A017-E80533C74550}" srcOrd="0" destOrd="0" presId="urn:microsoft.com/office/officeart/2005/8/layout/gear1"/>
    <dgm:cxn modelId="{3828B660-D596-E144-9386-D9A6047BE276}" srcId="{95F9F226-AC05-D547-BA51-47EC210705BC}" destId="{7FEA3E04-3858-F143-9B34-95A4CF9C6D0C}" srcOrd="1" destOrd="0" parTransId="{683AEE7F-4FCB-3141-80FA-A26F0C3F84BA}" sibTransId="{1062EA32-4949-6D4C-BCA9-3DA4C2F1860B}"/>
    <dgm:cxn modelId="{851982DA-0289-43DA-A084-5AD1ED5D4D65}" type="presOf" srcId="{C28A1C90-7CE5-5B40-A55C-914B093C650C}" destId="{3ED4D9D8-9507-DF4B-BDEA-E33E19D13F1F}" srcOrd="0" destOrd="0" presId="urn:microsoft.com/office/officeart/2005/8/layout/gear1"/>
    <dgm:cxn modelId="{D16CC4CC-267C-44BC-AFF4-795448F7FB41}" type="presOf" srcId="{95F9F226-AC05-D547-BA51-47EC210705BC}" destId="{524CE356-6AC8-9E43-B7D3-BE33466664EE}" srcOrd="0" destOrd="0" presId="urn:microsoft.com/office/officeart/2005/8/layout/gear1"/>
    <dgm:cxn modelId="{3D60AD8B-D7F4-4E88-9FCF-24A29BB9CFEE}" type="presOf" srcId="{7FEA3E04-3858-F143-9B34-95A4CF9C6D0C}" destId="{D7242348-B85A-FB49-B209-2181E713B8F5}" srcOrd="2" destOrd="0" presId="urn:microsoft.com/office/officeart/2005/8/layout/gear1"/>
    <dgm:cxn modelId="{CD8E13D3-C47E-48D8-9593-BA369107370E}" type="presParOf" srcId="{524CE356-6AC8-9E43-B7D3-BE33466664EE}" destId="{3ED4D9D8-9507-DF4B-BDEA-E33E19D13F1F}" srcOrd="0" destOrd="0" presId="urn:microsoft.com/office/officeart/2005/8/layout/gear1"/>
    <dgm:cxn modelId="{7535B71C-A479-4D1B-8846-E1A902DB9D2E}" type="presParOf" srcId="{524CE356-6AC8-9E43-B7D3-BE33466664EE}" destId="{64E7FEBE-7064-9E4E-96E8-01F66ECE3F19}" srcOrd="1" destOrd="0" presId="urn:microsoft.com/office/officeart/2005/8/layout/gear1"/>
    <dgm:cxn modelId="{6913E3F5-6A1F-44E2-9EFD-9535580F3730}" type="presParOf" srcId="{524CE356-6AC8-9E43-B7D3-BE33466664EE}" destId="{C6E113D0-BE84-E941-A9D7-39907EFD7D83}" srcOrd="2" destOrd="0" presId="urn:microsoft.com/office/officeart/2005/8/layout/gear1"/>
    <dgm:cxn modelId="{0582125C-B1EA-403F-B7BF-885124CF96DD}" type="presParOf" srcId="{524CE356-6AC8-9E43-B7D3-BE33466664EE}" destId="{23AD1246-D4CF-DD4F-A017-E80533C74550}" srcOrd="3" destOrd="0" presId="urn:microsoft.com/office/officeart/2005/8/layout/gear1"/>
    <dgm:cxn modelId="{DBB9C828-75E5-43B5-8D8A-2F0737D4D407}" type="presParOf" srcId="{524CE356-6AC8-9E43-B7D3-BE33466664EE}" destId="{98396FC0-612D-DD44-A6A6-06A3E5937FBF}" srcOrd="4" destOrd="0" presId="urn:microsoft.com/office/officeart/2005/8/layout/gear1"/>
    <dgm:cxn modelId="{322448D9-E659-48CA-99E8-26489B9B4968}" type="presParOf" srcId="{524CE356-6AC8-9E43-B7D3-BE33466664EE}" destId="{D7242348-B85A-FB49-B209-2181E713B8F5}" srcOrd="5" destOrd="0" presId="urn:microsoft.com/office/officeart/2005/8/layout/gear1"/>
    <dgm:cxn modelId="{5765E126-F831-455B-AE04-A3999E11C9C0}" type="presParOf" srcId="{524CE356-6AC8-9E43-B7D3-BE33466664EE}" destId="{22A48068-AC8F-2240-98CD-E063FF8F95A7}" srcOrd="6" destOrd="0" presId="urn:microsoft.com/office/officeart/2005/8/layout/gear1"/>
    <dgm:cxn modelId="{8D448981-9AA4-4C7A-9481-00CEE5858A51}" type="presParOf" srcId="{524CE356-6AC8-9E43-B7D3-BE33466664EE}" destId="{ED3C5914-DE9F-834A-8942-03F4A13F773E}" srcOrd="7" destOrd="0" presId="urn:microsoft.com/office/officeart/2005/8/layout/gear1"/>
    <dgm:cxn modelId="{314D8EB0-0414-4E88-A693-FD8EC2A2A1CA}" type="presParOf" srcId="{524CE356-6AC8-9E43-B7D3-BE33466664EE}" destId="{76EE549C-3AB9-9247-BF7D-E7D4D8442176}" srcOrd="8" destOrd="0" presId="urn:microsoft.com/office/officeart/2005/8/layout/gear1"/>
    <dgm:cxn modelId="{7033B00C-FD78-4774-A978-161CCD4E2333}" type="presParOf" srcId="{524CE356-6AC8-9E43-B7D3-BE33466664EE}" destId="{1EA4046A-2576-0746-BB7A-90FCC468D026}" srcOrd="9" destOrd="0" presId="urn:microsoft.com/office/officeart/2005/8/layout/gear1"/>
    <dgm:cxn modelId="{7F95495E-3A8A-47CC-A329-8931D63C86FD}" type="presParOf" srcId="{524CE356-6AC8-9E43-B7D3-BE33466664EE}" destId="{DF22D628-D63E-434D-808C-74C2FB13033A}" srcOrd="10" destOrd="0" presId="urn:microsoft.com/office/officeart/2005/8/layout/gear1"/>
    <dgm:cxn modelId="{82C6CF70-C3E2-43BA-9CF6-829758087DC8}" type="presParOf" srcId="{524CE356-6AC8-9E43-B7D3-BE33466664EE}" destId="{16F0AAF7-8BDB-4240-80D1-210DF23AE514}" srcOrd="11" destOrd="0" presId="urn:microsoft.com/office/officeart/2005/8/layout/gear1"/>
    <dgm:cxn modelId="{D3259B50-E021-4C9E-BBCC-B20ED55DAD61}" type="presParOf" srcId="{524CE356-6AC8-9E43-B7D3-BE33466664EE}" destId="{506D0654-5F70-7944-A919-1B03E0A354D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4D9D8-9507-DF4B-BDEA-E33E19D13F1F}">
      <dsp:nvSpPr>
        <dsp:cNvPr id="0" name=""/>
        <dsp:cNvSpPr/>
      </dsp:nvSpPr>
      <dsp:spPr>
        <a:xfrm>
          <a:off x="3651945" y="2101145"/>
          <a:ext cx="2568067" cy="256806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rgbClr val="FF0000"/>
              </a:solidFill>
            </a:rPr>
            <a:t>Trial for Change</a:t>
          </a:r>
          <a:endParaRPr lang="en-US" sz="2400" b="0" kern="1200" dirty="0">
            <a:solidFill>
              <a:srgbClr val="FF0000"/>
            </a:solidFill>
          </a:endParaRPr>
        </a:p>
      </dsp:txBody>
      <dsp:txXfrm>
        <a:off x="4168241" y="2702702"/>
        <a:ext cx="1535475" cy="1320040"/>
      </dsp:txXfrm>
    </dsp:sp>
    <dsp:sp modelId="{23AD1246-D4CF-DD4F-A017-E80533C74550}">
      <dsp:nvSpPr>
        <dsp:cNvPr id="0" name=""/>
        <dsp:cNvSpPr/>
      </dsp:nvSpPr>
      <dsp:spPr>
        <a:xfrm>
          <a:off x="2157797" y="1494148"/>
          <a:ext cx="1867685" cy="18676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Compulsion</a:t>
          </a:r>
          <a:endParaRPr lang="en-US" sz="1200" b="0" kern="1200" dirty="0">
            <a:solidFill>
              <a:schemeClr val="tx1"/>
            </a:solidFill>
          </a:endParaRPr>
        </a:p>
      </dsp:txBody>
      <dsp:txXfrm>
        <a:off x="2627992" y="1967185"/>
        <a:ext cx="927295" cy="921611"/>
      </dsp:txXfrm>
    </dsp:sp>
    <dsp:sp modelId="{22A48068-AC8F-2240-98CD-E063FF8F95A7}">
      <dsp:nvSpPr>
        <dsp:cNvPr id="0" name=""/>
        <dsp:cNvSpPr/>
      </dsp:nvSpPr>
      <dsp:spPr>
        <a:xfrm rot="20700000">
          <a:off x="4091035" y="599082"/>
          <a:ext cx="1829950" cy="182995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solidFill>
                <a:schemeClr val="tx1"/>
              </a:solidFill>
            </a:rPr>
            <a:t>Support</a:t>
          </a:r>
          <a:endParaRPr lang="en-US" sz="1600" b="0" kern="1200" dirty="0">
            <a:solidFill>
              <a:schemeClr val="tx1"/>
            </a:solidFill>
          </a:endParaRPr>
        </a:p>
      </dsp:txBody>
      <dsp:txXfrm rot="-20700000">
        <a:off x="4492396" y="1000444"/>
        <a:ext cx="1027226" cy="1027226"/>
      </dsp:txXfrm>
    </dsp:sp>
    <dsp:sp modelId="{DF22D628-D63E-434D-808C-74C2FB13033A}">
      <dsp:nvSpPr>
        <dsp:cNvPr id="0" name=""/>
        <dsp:cNvSpPr/>
      </dsp:nvSpPr>
      <dsp:spPr>
        <a:xfrm flipV="1">
          <a:off x="3459723" y="1710639"/>
          <a:ext cx="3287125" cy="3287125"/>
        </a:xfrm>
        <a:prstGeom prst="circularArrow">
          <a:avLst>
            <a:gd name="adj1" fmla="val 4688"/>
            <a:gd name="adj2" fmla="val 299029"/>
            <a:gd name="adj3" fmla="val 2526453"/>
            <a:gd name="adj4" fmla="val 158392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0AAF7-8BDB-4240-80D1-210DF23AE514}">
      <dsp:nvSpPr>
        <dsp:cNvPr id="0" name=""/>
        <dsp:cNvSpPr/>
      </dsp:nvSpPr>
      <dsp:spPr>
        <a:xfrm>
          <a:off x="1827034" y="1078861"/>
          <a:ext cx="2388302" cy="238830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D0654-5F70-7944-A919-1B03E0A354DA}">
      <dsp:nvSpPr>
        <dsp:cNvPr id="0" name=""/>
        <dsp:cNvSpPr/>
      </dsp:nvSpPr>
      <dsp:spPr>
        <a:xfrm>
          <a:off x="3885414" y="-597"/>
          <a:ext cx="2575070" cy="257507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95983-703C-4140-8A0F-23B10E823678}" type="datetimeFigureOut">
              <a:rPr lang="en-GB" smtClean="0"/>
              <a:pPr/>
              <a:t>15/04/2015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40506-CDF5-4095-9FE4-E362D70546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3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93EBD-6657-481C-A326-019339830759}" type="datetimeFigureOut">
              <a:rPr lang="en-US" smtClean="0"/>
              <a:pPr/>
              <a:t>4/15/2015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C2EF-EDD0-46A4-A74B-CB8347FE7E6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unel.ac.uk/fdacresearc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kershaw.fdacteam@coram.org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7950" y="836613"/>
            <a:ext cx="8928100" cy="5905500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32656"/>
            <a:ext cx="8134350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r>
              <a:rPr lang="en-GB" sz="3800" b="1" dirty="0" smtClean="0">
                <a:solidFill>
                  <a:schemeClr val="bg1"/>
                </a:solidFill>
                <a:latin typeface="+mn-lt"/>
              </a:rPr>
              <a:t>The Family Drug and  Alcohol Court</a:t>
            </a:r>
            <a: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  <a:t/>
            </a:r>
            <a:b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  <a:t> </a:t>
            </a:r>
            <a:b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  <a:t/>
            </a:r>
            <a:br>
              <a:rPr lang="en-GB" b="1" dirty="0" smtClean="0">
                <a:solidFill>
                  <a:schemeClr val="bg1"/>
                </a:solidFill>
                <a:latin typeface="Frutiger" pitchFamily="34" charset="0"/>
              </a:rPr>
            </a:br>
            <a:r>
              <a:rPr lang="en-GB" sz="2200" dirty="0" smtClean="0">
                <a:latin typeface="Calibri" pitchFamily="34" charset="0"/>
              </a:rPr>
              <a:t>Sophie Kershaw </a:t>
            </a:r>
            <a:br>
              <a:rPr lang="en-GB" sz="2200" dirty="0" smtClean="0">
                <a:latin typeface="Calibri" pitchFamily="34" charset="0"/>
              </a:rPr>
            </a:br>
            <a:r>
              <a:rPr lang="en-GB" sz="2200" dirty="0" err="1" smtClean="0">
                <a:latin typeface="Calibri" pitchFamily="34" charset="0"/>
              </a:rPr>
              <a:t>Tavistock</a:t>
            </a:r>
            <a:r>
              <a:rPr lang="en-GB" sz="2200" dirty="0" smtClean="0">
                <a:latin typeface="Calibri" pitchFamily="34" charset="0"/>
              </a:rPr>
              <a:t> and Portman NHS Foundation Trust</a:t>
            </a:r>
            <a:r>
              <a:rPr lang="en-GB" dirty="0" smtClean="0">
                <a:latin typeface="Calibri" pitchFamily="34" charset="0"/>
              </a:rPr>
              <a:t/>
            </a:r>
            <a:br>
              <a:rPr lang="en-GB" dirty="0" smtClean="0">
                <a:latin typeface="Calibri" pitchFamily="34" charset="0"/>
              </a:rPr>
            </a:br>
            <a:r>
              <a:rPr lang="en-GB" sz="1600" dirty="0" smtClean="0">
                <a:latin typeface="Calibri" pitchFamily="34" charset="0"/>
              </a:rPr>
              <a:t>Copyright presentation: FDAC Team</a:t>
            </a:r>
            <a:endParaRPr lang="en-US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2052" name="Picture 4" descr="TAVI&amp;PORT_0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4221163"/>
            <a:ext cx="3455988" cy="2305050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2053" name="Picture 5" descr="TAVI&amp;PORT_01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221163"/>
            <a:ext cx="1554163" cy="230346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2055" name="Picture 7" descr="TAVI&amp;PORT_03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4221163"/>
            <a:ext cx="1535113" cy="23034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057" name="Picture 9" descr="New TP logo compresse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pic>
        <p:nvPicPr>
          <p:cNvPr id="2058" name="Picture 10" descr="TAVI&amp;PORT_0483"/>
          <p:cNvPicPr>
            <a:picLocks noChangeAspect="1" noChangeArrowheads="1"/>
          </p:cNvPicPr>
          <p:nvPr/>
        </p:nvPicPr>
        <p:blipFill>
          <a:blip r:embed="rId6" cstate="print"/>
          <a:srcRect l="7597"/>
          <a:stretch>
            <a:fillRect/>
          </a:stretch>
        </p:blipFill>
        <p:spPr bwMode="auto">
          <a:xfrm>
            <a:off x="5724525" y="4221163"/>
            <a:ext cx="1417638" cy="23034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07950" y="115888"/>
            <a:ext cx="1655763" cy="649287"/>
            <a:chOff x="68" y="73"/>
            <a:chExt cx="1043" cy="409"/>
          </a:xfrm>
        </p:grpSpPr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158" y="73"/>
              <a:ext cx="182" cy="409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85" y="73"/>
              <a:ext cx="91" cy="409"/>
            </a:xfrm>
            <a:prstGeom prst="rect">
              <a:avLst/>
            </a:prstGeom>
            <a:solidFill>
              <a:srgbClr val="FC3F0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521" y="73"/>
              <a:ext cx="46" cy="409"/>
            </a:xfrm>
            <a:prstGeom prst="rect">
              <a:avLst/>
            </a:prstGeom>
            <a:solidFill>
              <a:srgbClr val="AC003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793" y="73"/>
              <a:ext cx="91" cy="409"/>
            </a:xfrm>
            <a:prstGeom prst="rect">
              <a:avLst/>
            </a:prstGeom>
            <a:solidFill>
              <a:srgbClr val="287A5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612" y="73"/>
              <a:ext cx="136" cy="409"/>
            </a:xfrm>
            <a:prstGeom prst="rect">
              <a:avLst/>
            </a:prstGeom>
            <a:solidFill>
              <a:srgbClr val="B01E8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930" y="73"/>
              <a:ext cx="181" cy="409"/>
            </a:xfrm>
            <a:prstGeom prst="rect">
              <a:avLst/>
            </a:prstGeom>
            <a:solidFill>
              <a:srgbClr val="0298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68" y="73"/>
              <a:ext cx="45" cy="40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Problem solving court approach at all levels</a:t>
            </a:r>
            <a:endParaRPr lang="en-US" sz="3000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819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C3F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9" name="Content Placeholder 4" descr="sudoku_120308.gif"/>
          <p:cNvPicPr>
            <a:picLocks noChangeAspect="1"/>
          </p:cNvPicPr>
          <p:nvPr/>
        </p:nvPicPr>
        <p:blipFill>
          <a:blip r:embed="rId3" cstate="print"/>
          <a:srcRect t="-23743" b="-23743"/>
          <a:stretch>
            <a:fillRect/>
          </a:stretch>
        </p:blipFill>
        <p:spPr>
          <a:xfrm>
            <a:off x="3347864" y="1268760"/>
            <a:ext cx="3657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2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Key Differences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9220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Therapeutic relationships with the FDAC team including the </a:t>
            </a: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Judge</a:t>
            </a:r>
          </a:p>
          <a:p>
            <a:pPr>
              <a:lnSpc>
                <a:spcPct val="80000"/>
              </a:lnSpc>
            </a:pPr>
            <a:endParaRPr lang="en-GB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Goal-based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Swift assessment, testing, referrals and planning via the FDAC Specialist Team</a:t>
            </a:r>
            <a:endParaRPr lang="en-GB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Promotes </a:t>
            </a: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the family’s problem solving capacities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Collaborative </a:t>
            </a: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working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FDAC team supports the family and coordinates, reviews and amends the interventions for up to a year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Transparency</a:t>
            </a:r>
          </a:p>
          <a:p>
            <a:pPr>
              <a:lnSpc>
                <a:spcPct val="80000"/>
              </a:lnSpc>
            </a:pP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Parent </a:t>
            </a: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Mentors: credible role models of resilience and change</a:t>
            </a:r>
          </a:p>
          <a:p>
            <a:pPr>
              <a:lnSpc>
                <a:spcPct val="80000"/>
              </a:lnSpc>
            </a:pP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Less </a:t>
            </a:r>
            <a:r>
              <a:rPr lang="en-GB" sz="2000" dirty="0">
                <a:solidFill>
                  <a:schemeClr val="bg1"/>
                </a:solidFill>
                <a:latin typeface="Calibri" pitchFamily="34" charset="0"/>
              </a:rPr>
              <a:t>adversarial court process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Dedicated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district judges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Regular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court reviews without legal representatives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AC00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07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42988" y="836613"/>
            <a:ext cx="8278812" cy="792162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solidFill>
                  <a:schemeClr val="bg1"/>
                </a:solidFill>
                <a:latin typeface="Calibri" pitchFamily="34" charset="0"/>
              </a:rPr>
              <a:t>FDAC Evaluation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2292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42988" y="1484785"/>
            <a:ext cx="6840537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bg1"/>
                </a:solidFill>
                <a:ea typeface="ＭＳ Ｐゴシック" pitchFamily="34" charset="-128"/>
              </a:rPr>
              <a:t>Outcome at the end of Proceedings: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400" dirty="0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bg1"/>
                </a:solidFill>
                <a:ea typeface="ＭＳ Ｐゴシック" pitchFamily="34" charset="-128"/>
              </a:rPr>
              <a:t>A </a:t>
            </a:r>
            <a:r>
              <a:rPr lang="en-US" altLang="en-US" sz="2000" dirty="0">
                <a:solidFill>
                  <a:schemeClr val="bg1"/>
                </a:solidFill>
                <a:ea typeface="ＭＳ Ｐゴシック" pitchFamily="34" charset="-128"/>
              </a:rPr>
              <a:t>higher proportion of FDAC parents had stopped misusing by final order</a:t>
            </a: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Mothers (40% v 25%)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Fathers  (25% v 5%) </a:t>
            </a:r>
            <a:endParaRPr lang="en-GB" altLang="en-US" sz="2000" dirty="0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lvl="1"/>
            <a:endParaRPr lang="en-GB" altLang="en-US" sz="20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A higher proportion of FDAC than comparison mothers </a:t>
            </a:r>
            <a:r>
              <a:rPr lang="en-GB" altLang="en-US" sz="2000" b="1" dirty="0">
                <a:solidFill>
                  <a:schemeClr val="bg1"/>
                </a:solidFill>
                <a:ea typeface="ＭＳ Ｐゴシック" pitchFamily="34" charset="-128"/>
              </a:rPr>
              <a:t>both</a:t>
            </a: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 stopped misusing </a:t>
            </a:r>
            <a:r>
              <a:rPr lang="en-GB" altLang="en-US" sz="2000" b="1" dirty="0">
                <a:solidFill>
                  <a:schemeClr val="bg1"/>
                </a:solidFill>
                <a:ea typeface="ＭＳ Ｐゴシック" pitchFamily="34" charset="-128"/>
              </a:rPr>
              <a:t>and</a:t>
            </a: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 were reunited with their children (35% v 19</a:t>
            </a:r>
            <a:r>
              <a:rPr lang="en-GB" altLang="en-US" sz="2000" dirty="0" smtClean="0">
                <a:solidFill>
                  <a:schemeClr val="bg1"/>
                </a:solidFill>
                <a:ea typeface="ＭＳ Ｐゴシック" pitchFamily="34" charset="-128"/>
              </a:rPr>
              <a:t>%)</a:t>
            </a:r>
          </a:p>
          <a:p>
            <a:endParaRPr lang="en-GB" altLang="en-US" sz="20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If reunification was not possible, placement with alternative permanent carers was not </a:t>
            </a:r>
            <a:r>
              <a:rPr lang="en-GB" altLang="en-US" sz="2000" dirty="0" smtClean="0">
                <a:solidFill>
                  <a:schemeClr val="bg1"/>
                </a:solidFill>
                <a:ea typeface="ＭＳ Ｐゴシック" pitchFamily="34" charset="-128"/>
              </a:rPr>
              <a:t>swifter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bg1"/>
                </a:solidFill>
                <a:ea typeface="ＭＳ Ｐゴシック" pitchFamily="34" charset="-128"/>
              </a:rPr>
              <a:t>Involvement in FDAC is an important contributory factor in difference in outcomes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0298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1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>
              <a:spcBef>
                <a:spcPct val="20000"/>
              </a:spcBef>
              <a:defRPr/>
            </a:pPr>
            <a:r>
              <a:rPr lang="en-GB" altLang="en-US" sz="2800" b="1" dirty="0">
                <a:solidFill>
                  <a:schemeClr val="bg1"/>
                </a:solidFill>
                <a:ea typeface="ＭＳ Ｐゴシック" pitchFamily="34" charset="-128"/>
                <a:cs typeface="+mj-cs"/>
              </a:rPr>
              <a:t>Comparing outcomes of family </a:t>
            </a:r>
            <a:endParaRPr lang="en-GB" altLang="en-US" sz="2800" b="1" dirty="0" smtClean="0">
              <a:solidFill>
                <a:schemeClr val="bg1"/>
              </a:solidFill>
              <a:ea typeface="ＭＳ Ｐゴシック" pitchFamily="34" charset="-128"/>
              <a:cs typeface="+mj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altLang="en-US" sz="2800" b="1" dirty="0" smtClean="0">
                <a:solidFill>
                  <a:schemeClr val="bg1"/>
                </a:solidFill>
                <a:ea typeface="ＭＳ Ｐゴシック" pitchFamily="34" charset="-128"/>
                <a:cs typeface="+mj-cs"/>
              </a:rPr>
              <a:t>reunification</a:t>
            </a:r>
            <a:r>
              <a:rPr lang="en-GB" altLang="en-US" sz="2800" b="1" dirty="0">
                <a:solidFill>
                  <a:schemeClr val="bg1"/>
                </a:solidFill>
                <a:ea typeface="ＭＳ Ｐゴシック" pitchFamily="34" charset="-128"/>
                <a:cs typeface="+mj-cs"/>
              </a:rPr>
              <a:t>: follow-up after one </a:t>
            </a:r>
            <a:r>
              <a:rPr lang="en-GB" altLang="en-US" sz="2800" b="1" dirty="0" smtClean="0">
                <a:solidFill>
                  <a:schemeClr val="bg1"/>
                </a:solidFill>
                <a:ea typeface="ＭＳ Ｐゴシック" pitchFamily="34" charset="-128"/>
                <a:cs typeface="+mj-cs"/>
              </a:rPr>
              <a:t>year</a:t>
            </a:r>
          </a:p>
          <a:p>
            <a:pPr lvl="0" algn="ctr">
              <a:spcBef>
                <a:spcPct val="20000"/>
              </a:spcBef>
              <a:defRPr/>
            </a:pPr>
            <a:endParaRPr lang="en-GB" altLang="en-US" sz="2800" b="1" dirty="0" smtClean="0">
              <a:solidFill>
                <a:schemeClr val="bg1"/>
              </a:solidFill>
              <a:ea typeface="ＭＳ Ｐゴシック" pitchFamily="34" charset="-128"/>
              <a:cs typeface="+mj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Most mothers still living with their children (83% v 78%).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A similar proportion of cases returned to court (13% v 17%)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Levels of support and services were variable post FDAC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Supervision orders – directions rarely used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New episodes of neglect or abuse took place in 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    proportionately fewer FDAC </a:t>
            </a:r>
            <a:r>
              <a:rPr lang="en-GB" sz="2400" i="1" dirty="0" smtClean="0">
                <a:solidFill>
                  <a:schemeClr val="bg1"/>
                </a:solidFill>
              </a:rPr>
              <a:t>families</a:t>
            </a:r>
            <a:r>
              <a:rPr lang="en-GB" sz="2400" dirty="0" smtClean="0">
                <a:solidFill>
                  <a:schemeClr val="bg1"/>
                </a:solidFill>
              </a:rPr>
              <a:t> (25% v 56%)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bg1"/>
                </a:solidFill>
              </a:rPr>
              <a:t>Fewer FDAC mothers relapsed (25% v 44%) </a:t>
            </a:r>
          </a:p>
          <a:p>
            <a:pPr lvl="0">
              <a:spcBef>
                <a:spcPct val="20000"/>
              </a:spcBef>
              <a:defRPr/>
            </a:pPr>
            <a:endParaRPr lang="en-GB" sz="2400" b="1" i="1" dirty="0">
              <a:solidFill>
                <a:prstClr val="black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sz="3300" b="1" dirty="0">
              <a:solidFill>
                <a:schemeClr val="bg1"/>
              </a:solidFill>
            </a:endParaRPr>
          </a:p>
        </p:txBody>
      </p:sp>
      <p:pic>
        <p:nvPicPr>
          <p:cNvPr id="10244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287A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2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altLang="en-US" sz="3200" b="1" dirty="0">
                <a:solidFill>
                  <a:schemeClr val="bg1"/>
                </a:solidFill>
                <a:ea typeface="ＭＳ Ｐゴシック" pitchFamily="34" charset="-128"/>
              </a:rPr>
              <a:t>Qualitative findings </a:t>
            </a:r>
            <a:endParaRPr lang="en-US" sz="3000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819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altLang="en-US" sz="2400" dirty="0">
                <a:solidFill>
                  <a:schemeClr val="bg1"/>
                </a:solidFill>
              </a:rPr>
              <a:t>FDAC operates in a distinctively different way to ordinary care proceedings</a:t>
            </a:r>
            <a:br>
              <a:rPr lang="en-GB" altLang="en-US" sz="2400" dirty="0">
                <a:solidFill>
                  <a:schemeClr val="bg1"/>
                </a:solidFill>
              </a:rPr>
            </a:br>
            <a:endParaRPr lang="en-GB" altLang="en-US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altLang="en-US" sz="2400" dirty="0">
                <a:solidFill>
                  <a:schemeClr val="bg1"/>
                </a:solidFill>
              </a:rPr>
              <a:t>Parents &amp; professionals valued the role of the judge, the support of the team, and the hearings without lawyers – and the collaborative approach</a:t>
            </a:r>
            <a:br>
              <a:rPr lang="en-GB" altLang="en-US" sz="2400" dirty="0">
                <a:solidFill>
                  <a:schemeClr val="bg1"/>
                </a:solidFill>
              </a:rPr>
            </a:br>
            <a:endParaRPr lang="en-GB" altLang="en-US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altLang="en-US" sz="2400" dirty="0">
                <a:solidFill>
                  <a:schemeClr val="bg1"/>
                </a:solidFill>
              </a:rPr>
              <a:t>Parents felt the process gave them a fair chance</a:t>
            </a:r>
          </a:p>
          <a:p>
            <a:pPr>
              <a:defRPr/>
            </a:pPr>
            <a:endParaRPr lang="en-GB" altLang="en-US" sz="2000" dirty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C3F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5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endParaRPr lang="en-US" sz="3000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1331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None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To download full evaluation report and highlights:</a:t>
            </a: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hlinkClick r:id="rId3"/>
            </a:endParaRPr>
          </a:p>
          <a:p>
            <a:pPr algn="ctr">
              <a:buNone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hlinkClick r:id="rId3"/>
              </a:rPr>
              <a:t>www.brunel.ac.uk/fdacresearch</a:t>
            </a: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To contact the National FDAC Unit – 0207 278 5708</a:t>
            </a:r>
          </a:p>
          <a:p>
            <a:pPr algn="ctr">
              <a:buNone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hlinkClick r:id="rId4"/>
            </a:endParaRPr>
          </a:p>
          <a:p>
            <a:pPr algn="ctr">
              <a:buNone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hlinkClick r:id="rId4"/>
              </a:rPr>
              <a:t>Skershaw.fdacteam@coram.org.uk</a:t>
            </a: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scription: C:\Users\sophieker\AppData\Local\Microsoft\Windows\Temporary Internet Files\Content.IE5\U8SVFUZH\DFE_FDAC_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920880" cy="561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</a:rPr>
              <a:t>The Family Drug and Alcohol Court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31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/>
            <a:endParaRPr lang="en-GB" dirty="0" smtClean="0"/>
          </a:p>
          <a:p>
            <a:pPr lvl="0"/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The ‘Family Drug &amp; Alcohol Court’ protects children put at risk by parental substance misuse. </a:t>
            </a:r>
          </a:p>
          <a:p>
            <a:pPr lvl="0"/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lvl="0"/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It is an innovative multi-agency intervention involving: </a:t>
            </a:r>
          </a:p>
          <a:p>
            <a:pPr lvl="0"/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The family court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A specialist multi disciplinary intervention team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Parent Mentors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Social services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Treatment services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Housing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Probation etc</a:t>
            </a: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improve permanency outcomes for children 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achieve higher rates of control/cessation of substance misuse 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increase the Court’s confidence in decision making without the need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 receive reports from a wide range of external experts </a:t>
            </a:r>
          </a:p>
          <a:p>
            <a:endParaRPr lang="en-GB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 develop a problem solving approach rather than adversarial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</a:rPr>
              <a:t>Aims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2292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725488" lvl="1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0298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>
            <a:noAutofit/>
          </a:bodyPr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FDAC devises a time limited trial for change with intensive support &amp; compulsion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2292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0298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601613"/>
              </p:ext>
            </p:extLst>
          </p:nvPr>
        </p:nvGraphicFramePr>
        <p:xfrm>
          <a:off x="547688" y="1628800"/>
          <a:ext cx="7770813" cy="466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   </a:t>
            </a:r>
            <a:r>
              <a:rPr lang="en-GB" sz="33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Compulsion – Authority of the court</a:t>
            </a:r>
            <a:endParaRPr lang="en-US" sz="3300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402832" cy="456937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44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Two </a:t>
            </a:r>
            <a:r>
              <a:rPr lang="en-GB" sz="2000" kern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dedicated District Judges </a:t>
            </a:r>
            <a:endParaRPr lang="en-GB" sz="2000" kern="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GB" sz="2000" kern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two others provide back up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en-GB" sz="2000" kern="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Judicial continuity for families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en-GB" sz="2000" kern="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Regular </a:t>
            </a:r>
            <a:r>
              <a:rPr lang="en-GB" sz="2000" kern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court reviews of the case </a:t>
            </a:r>
            <a:endParaRPr lang="en-GB" sz="2000" kern="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without </a:t>
            </a:r>
            <a:r>
              <a:rPr lang="en-GB" sz="2000" kern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legal </a:t>
            </a: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representatives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en-GB" sz="2000" kern="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GB" sz="2000" kern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Problem solving approach</a:t>
            </a:r>
            <a:endParaRPr lang="en-GB" sz="2000" kern="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lang="en-GB" sz="2000" kern="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287A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3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772816"/>
            <a:ext cx="3960439" cy="40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963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Calibri" pitchFamily="34" charset="0"/>
              </a:rPr>
              <a:t>C</a:t>
            </a:r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</a:rPr>
              <a:t>ollaboration – Intensive Support for Families</a:t>
            </a:r>
            <a:endParaRPr lang="en-US" sz="3000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819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FDAC relies on our network of collaborators</a:t>
            </a:r>
          </a:p>
          <a:p>
            <a:pPr>
              <a:lnSpc>
                <a:spcPct val="90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The </a:t>
            </a:r>
            <a:r>
              <a:rPr lang="en-GB" sz="2000" dirty="0">
                <a:solidFill>
                  <a:schemeClr val="bg1"/>
                </a:solidFill>
              </a:rPr>
              <a:t>FDAC team, sit at the centre of a vast network of court, social care, health, housing </a:t>
            </a:r>
            <a:r>
              <a:rPr lang="en-GB" sz="2000" dirty="0" err="1">
                <a:solidFill>
                  <a:schemeClr val="bg1"/>
                </a:solidFill>
              </a:rPr>
              <a:t>etc</a:t>
            </a:r>
            <a:r>
              <a:rPr lang="en-GB" sz="2000" dirty="0">
                <a:solidFill>
                  <a:schemeClr val="bg1"/>
                </a:solidFill>
              </a:rPr>
              <a:t> services</a:t>
            </a:r>
          </a:p>
          <a:p>
            <a:pPr>
              <a:lnSpc>
                <a:spcPct val="90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We </a:t>
            </a:r>
            <a:r>
              <a:rPr lang="en-GB" sz="2000" dirty="0">
                <a:solidFill>
                  <a:schemeClr val="bg1"/>
                </a:solidFill>
              </a:rPr>
              <a:t>broker, coordinate and </a:t>
            </a:r>
            <a:endParaRPr lang="en-GB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monitor </a:t>
            </a:r>
            <a:r>
              <a:rPr lang="en-GB" sz="2000" dirty="0">
                <a:solidFill>
                  <a:schemeClr val="bg1"/>
                </a:solidFill>
              </a:rPr>
              <a:t>the best possible </a:t>
            </a:r>
            <a:endParaRPr lang="en-GB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intervention package</a:t>
            </a:r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268288" indent="-268288">
              <a:spcBef>
                <a:spcPct val="50000"/>
              </a:spcBef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C3F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7" name="Content Placeholder 11" descr="Houston_we_have_a_problem_sm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054" b="-46054"/>
          <a:stretch>
            <a:fillRect/>
          </a:stretch>
        </p:blipFill>
        <p:spPr>
          <a:xfrm>
            <a:off x="5164138" y="1916113"/>
            <a:ext cx="3816350" cy="62642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92725" y="3613666"/>
            <a:ext cx="306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hlink"/>
                </a:solidFill>
                <a:latin typeface="Calibri" pitchFamily="34" charset="0"/>
                <a:ea typeface="ＭＳ Ｐゴシック" pitchFamily="34" charset="-128"/>
              </a:rPr>
              <a:t>“Houston </a:t>
            </a:r>
            <a:r>
              <a:rPr lang="en-GB" b="1" dirty="0">
                <a:solidFill>
                  <a:schemeClr val="hlink"/>
                </a:solidFill>
                <a:latin typeface="Calibri" pitchFamily="34" charset="0"/>
                <a:ea typeface="ＭＳ Ｐゴシック" pitchFamily="34" charset="-128"/>
              </a:rPr>
              <a:t>we have a </a:t>
            </a:r>
            <a:r>
              <a:rPr lang="en-GB" b="1" dirty="0" smtClean="0">
                <a:solidFill>
                  <a:schemeClr val="hlink"/>
                </a:solidFill>
                <a:latin typeface="Calibri" pitchFamily="34" charset="0"/>
                <a:ea typeface="ＭＳ Ｐゴシック" pitchFamily="34" charset="-128"/>
              </a:rPr>
              <a:t>problem”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1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</a:rPr>
              <a:t>Timescales for the Child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9220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The majority of our cases are new born babies: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The sensitive period for attachment is between 6-18 months.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The decision on whether to return the child has to be taken before the child is 9 months. 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This allows permanent placement by the child’s first birthday whether or not they return to their parents. </a:t>
            </a:r>
          </a:p>
          <a:p>
            <a:pPr lvl="1"/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Other sensitive periods include: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Aged 4-5 years when successful adoption becomes less likely.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Aged 10-12 years after which </a:t>
            </a:r>
            <a:r>
              <a:rPr lang="en-GB" sz="2000" dirty="0" err="1" smtClean="0">
                <a:solidFill>
                  <a:schemeClr val="bg1"/>
                </a:solidFill>
                <a:latin typeface="Calibri" pitchFamily="34" charset="0"/>
              </a:rPr>
              <a:t>longterm</a:t>
            </a: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foster care is more likely to fail.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School transitions.</a:t>
            </a:r>
          </a:p>
          <a:p>
            <a:pPr marL="268288" indent="-268288">
              <a:spcBef>
                <a:spcPct val="50000"/>
              </a:spcBef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AC00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765175"/>
            <a:ext cx="7993062" cy="5976938"/>
          </a:xfrm>
          <a:prstGeom prst="rect">
            <a:avLst/>
          </a:prstGeom>
          <a:solidFill>
            <a:srgbClr val="027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836613"/>
            <a:ext cx="8134350" cy="792162"/>
          </a:xfrm>
        </p:spPr>
        <p:txBody>
          <a:bodyPr/>
          <a:lstStyle/>
          <a:p>
            <a:pPr algn="l"/>
            <a:r>
              <a:rPr lang="en-GB" sz="3000" b="1" dirty="0" smtClean="0">
                <a:solidFill>
                  <a:schemeClr val="bg1"/>
                </a:solidFill>
                <a:latin typeface="Calibri" pitchFamily="34" charset="0"/>
              </a:rPr>
              <a:t>Trial for Change</a:t>
            </a:r>
            <a:endParaRPr lang="en-US" sz="3000" b="1" dirty="0">
              <a:solidFill>
                <a:schemeClr val="bg1"/>
              </a:solidFill>
              <a:latin typeface="Frutiger" pitchFamily="34" charset="0"/>
            </a:endParaRPr>
          </a:p>
        </p:txBody>
      </p:sp>
      <p:pic>
        <p:nvPicPr>
          <p:cNvPr id="8196" name="Picture 4" descr="New TP logo compress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88913"/>
            <a:ext cx="3687763" cy="471487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669607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/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Families are given ‘a trial for change’ to test whether parents can overcome their problems and meet their children’s needs in the child’s timeframe.</a:t>
            </a:r>
          </a:p>
          <a:p>
            <a:pPr lvl="0"/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lvl="0"/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Families are given the maximum possible support  via the FDAC team, Court and other agencies to:</a:t>
            </a:r>
          </a:p>
          <a:p>
            <a:pPr lvl="0"/>
            <a:endParaRPr lang="en-GB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Abstain from street drugs and alcohol,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Begin to address the difficulties driving the substance misuse,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Strengthen their relationships with the children, and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 Create a child-centred lifestyle. </a:t>
            </a:r>
          </a:p>
          <a:p>
            <a:pPr marL="268288" indent="-268288">
              <a:spcBef>
                <a:spcPct val="50000"/>
              </a:spcBef>
            </a:pPr>
            <a:endParaRPr lang="en-GB" sz="2000" dirty="0">
              <a:solidFill>
                <a:schemeClr val="bg1"/>
              </a:solidFill>
              <a:latin typeface="Frutiger" pitchFamily="34" charset="0"/>
            </a:endParaRPr>
          </a:p>
          <a:p>
            <a:pPr marL="268288" indent="-268288">
              <a:spcBef>
                <a:spcPct val="5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latin typeface="Frutiger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950" y="765175"/>
            <a:ext cx="863600" cy="5976938"/>
          </a:xfrm>
          <a:prstGeom prst="rect">
            <a:avLst/>
          </a:prstGeom>
          <a:solidFill>
            <a:srgbClr val="FC3F0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661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Family Drug and  Alcohol Court    Sophie Kershaw  Tavistock and Portman NHS Foundation Trust Copyright presentation: FDAC Team</vt:lpstr>
      <vt:lpstr>PowerPoint Presentation</vt:lpstr>
      <vt:lpstr>The Family Drug and Alcohol Court</vt:lpstr>
      <vt:lpstr>Aims</vt:lpstr>
      <vt:lpstr>FDAC devises a time limited trial for change with intensive support &amp; compulsion</vt:lpstr>
      <vt:lpstr> C   Compulsion – Authority of the court</vt:lpstr>
      <vt:lpstr>Collaboration – Intensive Support for Families</vt:lpstr>
      <vt:lpstr>Timescales for the Child</vt:lpstr>
      <vt:lpstr>Trial for Change</vt:lpstr>
      <vt:lpstr>Problem solving court approach at all levels</vt:lpstr>
      <vt:lpstr>Key Differences</vt:lpstr>
      <vt:lpstr>FDAC Evaluation</vt:lpstr>
      <vt:lpstr> </vt:lpstr>
      <vt:lpstr>Qualitative findings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skershaw.fdacteam</dc:creator>
  <cp:lastModifiedBy>Carol Coulter</cp:lastModifiedBy>
  <cp:revision>40</cp:revision>
  <dcterms:created xsi:type="dcterms:W3CDTF">2013-02-26T16:28:59Z</dcterms:created>
  <dcterms:modified xsi:type="dcterms:W3CDTF">2015-04-15T10:35:07Z</dcterms:modified>
</cp:coreProperties>
</file>